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sldIdLst>
    <p:sldId id="256" r:id="rId2"/>
    <p:sldId id="257" r:id="rId3"/>
    <p:sldId id="259" r:id="rId4"/>
    <p:sldId id="258" r:id="rId5"/>
    <p:sldId id="323" r:id="rId6"/>
    <p:sldId id="263" r:id="rId7"/>
    <p:sldId id="322" r:id="rId8"/>
    <p:sldId id="264" r:id="rId9"/>
    <p:sldId id="302" r:id="rId10"/>
    <p:sldId id="297" r:id="rId11"/>
    <p:sldId id="298" r:id="rId12"/>
    <p:sldId id="299" r:id="rId13"/>
    <p:sldId id="300" r:id="rId14"/>
    <p:sldId id="301" r:id="rId15"/>
    <p:sldId id="295" r:id="rId16"/>
    <p:sldId id="266" r:id="rId17"/>
    <p:sldId id="280" r:id="rId18"/>
    <p:sldId id="303" r:id="rId19"/>
    <p:sldId id="304" r:id="rId20"/>
    <p:sldId id="305" r:id="rId21"/>
    <p:sldId id="306" r:id="rId22"/>
    <p:sldId id="307" r:id="rId23"/>
    <p:sldId id="308" r:id="rId24"/>
    <p:sldId id="312" r:id="rId25"/>
    <p:sldId id="309" r:id="rId26"/>
    <p:sldId id="310" r:id="rId27"/>
    <p:sldId id="321" r:id="rId28"/>
    <p:sldId id="311" r:id="rId29"/>
    <p:sldId id="282" r:id="rId30"/>
    <p:sldId id="278" r:id="rId31"/>
    <p:sldId id="313" r:id="rId32"/>
    <p:sldId id="314" r:id="rId33"/>
    <p:sldId id="315" r:id="rId34"/>
    <p:sldId id="316" r:id="rId35"/>
    <p:sldId id="317" r:id="rId36"/>
    <p:sldId id="318" r:id="rId37"/>
    <p:sldId id="319" r:id="rId38"/>
    <p:sldId id="320" r:id="rId39"/>
    <p:sldId id="290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86"/>
    <p:restoredTop sz="94495"/>
  </p:normalViewPr>
  <p:slideViewPr>
    <p:cSldViewPr snapToGrid="0" snapToObjects="1">
      <p:cViewPr>
        <p:scale>
          <a:sx n="190" d="100"/>
          <a:sy n="190" d="100"/>
        </p:scale>
        <p:origin x="0" y="-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jpg>
</file>

<file path=ppt/media/image10.tiff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5/22/16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youtu.be/ahpPqD7Ju5w?t=17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xsoul.com/product/arduino-digital-temperature-humidity-sensor-module-901121350#.V0IP45MrJMP" TargetMode="External"/><Relationship Id="rId4" Type="http://schemas.openxmlformats.org/officeDocument/2006/relationships/hyperlink" Target="http://www.amazon.com/NulSom-NeoPixel-Rainbow-Stick-Arduino/dp/B00PTEP14W/ref=sr_1_1?ie=UTF8&amp;qid=1452991973&amp;sr=8-1&amp;keywords=neopixel+stick" TargetMode="External"/><Relationship Id="rId5" Type="http://schemas.openxmlformats.org/officeDocument/2006/relationships/hyperlink" Target="http://www.dx.com/p/16v-1000uf-aluminum-motherboard-capacitors-20-piece-pack-127865#.V0IQv5MrJM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vilros.com/ultimate-starter-kit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the Arduino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Ryan Brock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0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 – Wire up the Rails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93125" y="1937287"/>
            <a:ext cx="50090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 wire from GND pin on Arduino to </a:t>
            </a:r>
            <a:r>
              <a:rPr lang="en-US" dirty="0" smtClean="0">
                <a:solidFill>
                  <a:srgbClr val="0070C0"/>
                </a:solidFill>
              </a:rPr>
              <a:t>Blue Row </a:t>
            </a:r>
            <a:r>
              <a:rPr lang="en-US" dirty="0" smtClean="0"/>
              <a:t>on Breadboard (</a:t>
            </a:r>
            <a:r>
              <a:rPr lang="en-US" dirty="0" smtClean="0">
                <a:solidFill>
                  <a:srgbClr val="00B050"/>
                </a:solidFill>
              </a:rPr>
              <a:t>green</a:t>
            </a:r>
            <a:r>
              <a:rPr lang="en-US" dirty="0" smtClean="0"/>
              <a:t> wire in example)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 wire from 5V pin on Arduino to </a:t>
            </a:r>
            <a:r>
              <a:rPr lang="en-US" dirty="0" smtClean="0">
                <a:solidFill>
                  <a:srgbClr val="FF0000"/>
                </a:solidFill>
              </a:rPr>
              <a:t>Red Row </a:t>
            </a:r>
            <a:r>
              <a:rPr lang="en-US" dirty="0" smtClean="0"/>
              <a:t>on </a:t>
            </a:r>
            <a:r>
              <a:rPr lang="en-US" dirty="0"/>
              <a:t>Breadboard 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FF0000"/>
                </a:solidFill>
              </a:rPr>
              <a:t>red</a:t>
            </a:r>
            <a:r>
              <a:rPr lang="en-US" dirty="0" smtClean="0"/>
              <a:t> wire </a:t>
            </a:r>
            <a:r>
              <a:rPr lang="en-US" dirty="0"/>
              <a:t>in example)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1" y="1691322"/>
            <a:ext cx="4231253" cy="4909274"/>
          </a:xfrm>
        </p:spPr>
      </p:pic>
    </p:spTree>
    <p:extLst>
      <p:ext uri="{BB962C8B-B14F-4D97-AF65-F5344CB8AC3E}">
        <p14:creationId xmlns:p14="http://schemas.microsoft.com/office/powerpoint/2010/main" val="97902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 – Place Resistor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93125" y="1937287"/>
            <a:ext cx="50090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 wire from the </a:t>
            </a:r>
            <a:r>
              <a:rPr lang="en-US" dirty="0">
                <a:solidFill>
                  <a:srgbClr val="0070C0"/>
                </a:solidFill>
              </a:rPr>
              <a:t>b</a:t>
            </a:r>
            <a:r>
              <a:rPr lang="en-US" dirty="0" smtClean="0">
                <a:solidFill>
                  <a:srgbClr val="0070C0"/>
                </a:solidFill>
              </a:rPr>
              <a:t>lue row </a:t>
            </a:r>
            <a:r>
              <a:rPr lang="en-US" dirty="0" smtClean="0"/>
              <a:t>to A:16 (</a:t>
            </a:r>
            <a:r>
              <a:rPr lang="en-US" dirty="0" smtClean="0">
                <a:solidFill>
                  <a:srgbClr val="FFFF00"/>
                </a:solidFill>
              </a:rPr>
              <a:t>yellow</a:t>
            </a:r>
            <a:r>
              <a:rPr lang="en-US" dirty="0" smtClean="0"/>
              <a:t> wire in example)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Place one leg of resistor in the 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 smtClean="0">
                <a:solidFill>
                  <a:srgbClr val="FF0000"/>
                </a:solidFill>
              </a:rPr>
              <a:t>ed row </a:t>
            </a:r>
            <a:r>
              <a:rPr lang="en-US" dirty="0" smtClean="0"/>
              <a:t>and the other in I:16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691321"/>
            <a:ext cx="4231253" cy="5108143"/>
          </a:xfrm>
        </p:spPr>
      </p:pic>
    </p:spTree>
    <p:extLst>
      <p:ext uri="{BB962C8B-B14F-4D97-AF65-F5344CB8AC3E}">
        <p14:creationId xmlns:p14="http://schemas.microsoft.com/office/powerpoint/2010/main" val="10156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 – Place LED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93125" y="1937287"/>
            <a:ext cx="50090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Place the longer leg of the LED into F:16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Place the shorter leg of the LED into E:16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691321"/>
            <a:ext cx="4231253" cy="4977945"/>
          </a:xfrm>
        </p:spPr>
      </p:pic>
    </p:spTree>
    <p:extLst>
      <p:ext uri="{BB962C8B-B14F-4D97-AF65-F5344CB8AC3E}">
        <p14:creationId xmlns:p14="http://schemas.microsoft.com/office/powerpoint/2010/main" val="189756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4 – Apply Power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93125" y="1937287"/>
            <a:ext cx="50090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Plug the Arduino into the USB Cable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Plug the USB Cable into the PC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691321"/>
            <a:ext cx="4231253" cy="4977945"/>
          </a:xfrm>
        </p:spPr>
      </p:pic>
      <p:cxnSp>
        <p:nvCxnSpPr>
          <p:cNvPr id="7" name="Straight Arrow Connector 6"/>
          <p:cNvCxnSpPr/>
          <p:nvPr/>
        </p:nvCxnSpPr>
        <p:spPr>
          <a:xfrm flipV="1">
            <a:off x="840441" y="2467535"/>
            <a:ext cx="793377" cy="393082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817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 Just Happened?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93125" y="1937287"/>
            <a:ext cx="50090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Complete Circuit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Arduino acted like a battery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Resistor restricted current flow so LED isn’t damaged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691321"/>
            <a:ext cx="4231253" cy="4977945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521" y="3925519"/>
            <a:ext cx="4999665" cy="2468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16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Analogy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425" y="2588419"/>
            <a:ext cx="6350000" cy="2832100"/>
          </a:xfrm>
        </p:spPr>
      </p:pic>
    </p:spTree>
    <p:extLst>
      <p:ext uri="{BB962C8B-B14F-4D97-AF65-F5344CB8AC3E}">
        <p14:creationId xmlns:p14="http://schemas.microsoft.com/office/powerpoint/2010/main" val="1063044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LEDs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3025" y="1828800"/>
            <a:ext cx="49128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0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one lead longer?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7401" y="1828800"/>
            <a:ext cx="654404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75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2 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Arduino</a:t>
            </a:r>
          </a:p>
          <a:p>
            <a:r>
              <a:rPr lang="en-US" dirty="0" smtClean="0"/>
              <a:t>Breadboard</a:t>
            </a:r>
          </a:p>
          <a:p>
            <a:r>
              <a:rPr lang="en-US" dirty="0" smtClean="0"/>
              <a:t>USB Cable</a:t>
            </a:r>
          </a:p>
          <a:p>
            <a:r>
              <a:rPr lang="en-US" dirty="0" smtClean="0"/>
              <a:t>3 Male-Male wires</a:t>
            </a:r>
          </a:p>
          <a:p>
            <a:r>
              <a:rPr lang="en-US" dirty="0" smtClean="0"/>
              <a:t>1 330 Ohm resistor</a:t>
            </a:r>
          </a:p>
          <a:p>
            <a:r>
              <a:rPr lang="en-US" dirty="0" smtClean="0"/>
              <a:t>1 LED </a:t>
            </a:r>
          </a:p>
          <a:p>
            <a:r>
              <a:rPr lang="en-US" b="1" dirty="0" smtClean="0"/>
              <a:t>1 Button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6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 – Move the Wires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95455" y="1937287"/>
            <a:ext cx="470669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Make sure the </a:t>
            </a:r>
            <a:r>
              <a:rPr lang="en-US" dirty="0"/>
              <a:t>USB Cable </a:t>
            </a:r>
            <a:r>
              <a:rPr lang="en-US" dirty="0" smtClean="0"/>
              <a:t>is not plugged into the PC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Move the wire plugged into GND on the </a:t>
            </a:r>
            <a:r>
              <a:rPr lang="en-US" dirty="0" err="1" smtClean="0"/>
              <a:t>Arudino</a:t>
            </a:r>
            <a:r>
              <a:rPr lang="en-US" dirty="0" smtClean="0"/>
              <a:t> from the </a:t>
            </a:r>
            <a:r>
              <a:rPr lang="en-US" dirty="0">
                <a:solidFill>
                  <a:srgbClr val="0070C0"/>
                </a:solidFill>
              </a:rPr>
              <a:t>b</a:t>
            </a:r>
            <a:r>
              <a:rPr lang="en-US" dirty="0" smtClean="0">
                <a:solidFill>
                  <a:srgbClr val="0070C0"/>
                </a:solidFill>
              </a:rPr>
              <a:t>lue row </a:t>
            </a:r>
            <a:r>
              <a:rPr lang="en-US" dirty="0" smtClean="0"/>
              <a:t>to J:25 on the breadboard (</a:t>
            </a:r>
            <a:r>
              <a:rPr lang="en-US" dirty="0" smtClean="0">
                <a:solidFill>
                  <a:srgbClr val="00B050"/>
                </a:solidFill>
              </a:rPr>
              <a:t>green</a:t>
            </a:r>
            <a:r>
              <a:rPr lang="en-US" dirty="0" smtClean="0"/>
              <a:t> wire in the example)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Move the wire plugged into 16:A from the </a:t>
            </a:r>
            <a:r>
              <a:rPr lang="en-US" dirty="0">
                <a:solidFill>
                  <a:srgbClr val="0070C0"/>
                </a:solidFill>
              </a:rPr>
              <a:t>b</a:t>
            </a:r>
            <a:r>
              <a:rPr lang="en-US" dirty="0" smtClean="0">
                <a:solidFill>
                  <a:srgbClr val="0070C0"/>
                </a:solidFill>
              </a:rPr>
              <a:t>lue row </a:t>
            </a:r>
            <a:r>
              <a:rPr lang="en-US" dirty="0" smtClean="0"/>
              <a:t>to A:25 (</a:t>
            </a:r>
            <a:r>
              <a:rPr lang="en-US" dirty="0" smtClean="0">
                <a:solidFill>
                  <a:srgbClr val="FFFF00"/>
                </a:solidFill>
              </a:rPr>
              <a:t>yellow</a:t>
            </a:r>
            <a:r>
              <a:rPr lang="en-US" dirty="0" smtClean="0"/>
              <a:t> wire in the example)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1" y="1691322"/>
            <a:ext cx="4533585" cy="5166678"/>
          </a:xfr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4592171" y="6225988"/>
            <a:ext cx="1385047" cy="410137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4592171" y="5029200"/>
            <a:ext cx="1445558" cy="430306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89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Ryan Brock</a:t>
            </a:r>
          </a:p>
          <a:p>
            <a:r>
              <a:rPr lang="en-US" sz="2800" dirty="0" smtClean="0"/>
              <a:t>Software Engineer – 14 Years</a:t>
            </a:r>
          </a:p>
          <a:p>
            <a:r>
              <a:rPr lang="en-US" sz="2800" dirty="0" smtClean="0"/>
              <a:t>Purdue University – Computer Science</a:t>
            </a:r>
          </a:p>
          <a:p>
            <a:r>
              <a:rPr lang="en-US" sz="2800" dirty="0" smtClean="0"/>
              <a:t>Motorola</a:t>
            </a:r>
          </a:p>
          <a:p>
            <a:r>
              <a:rPr lang="en-US" sz="2800" dirty="0" smtClean="0"/>
              <a:t>Zebra Technologies</a:t>
            </a:r>
          </a:p>
        </p:txBody>
      </p:sp>
    </p:spTree>
    <p:extLst>
      <p:ext uri="{BB962C8B-B14F-4D97-AF65-F5344CB8AC3E}">
        <p14:creationId xmlns:p14="http://schemas.microsoft.com/office/powerpoint/2010/main" val="25708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 – Place the Button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95455" y="1937287"/>
            <a:ext cx="4706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Place the button across the gap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1" y="1691322"/>
            <a:ext cx="4533583" cy="5299280"/>
          </a:xfrm>
        </p:spPr>
      </p:pic>
    </p:spTree>
    <p:extLst>
      <p:ext uri="{BB962C8B-B14F-4D97-AF65-F5344CB8AC3E}">
        <p14:creationId xmlns:p14="http://schemas.microsoft.com/office/powerpoint/2010/main" val="55058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 – Apply Power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95455" y="1937287"/>
            <a:ext cx="4706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Plug the Arduino into the USB Cable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Plug the USB Cable into the </a:t>
            </a:r>
            <a:r>
              <a:rPr lang="en-US" dirty="0" smtClean="0"/>
              <a:t>PC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1" y="1691322"/>
            <a:ext cx="4533583" cy="5299280"/>
          </a:xfrm>
        </p:spPr>
      </p:pic>
      <p:cxnSp>
        <p:nvCxnSpPr>
          <p:cNvPr id="7" name="Straight Arrow Connector 6"/>
          <p:cNvCxnSpPr/>
          <p:nvPr/>
        </p:nvCxnSpPr>
        <p:spPr>
          <a:xfrm flipV="1">
            <a:off x="840441" y="2467535"/>
            <a:ext cx="793377" cy="393082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16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Button as a Switch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425" y="2262069"/>
            <a:ext cx="4320000" cy="3484800"/>
          </a:xfrm>
        </p:spPr>
      </p:pic>
    </p:spTree>
    <p:extLst>
      <p:ext uri="{BB962C8B-B14F-4D97-AF65-F5344CB8AC3E}">
        <p14:creationId xmlns:p14="http://schemas.microsoft.com/office/powerpoint/2010/main" val="95170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3 - Let’s ’Read’ Something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Arduino can ‘drive’ pins</a:t>
            </a:r>
          </a:p>
          <a:p>
            <a:r>
              <a:rPr lang="en-US" dirty="0" smtClean="0"/>
              <a:t>The Arduino can also ‘read’ pins</a:t>
            </a:r>
          </a:p>
          <a:p>
            <a:r>
              <a:rPr lang="en-US" dirty="0" smtClean="0"/>
              <a:t>Allows Arduino to ’read’ sensors, collect data, etc.</a:t>
            </a:r>
          </a:p>
          <a:p>
            <a:r>
              <a:rPr lang="en-US" dirty="0" smtClean="0"/>
              <a:t>Need to program the Arduino to make it ‘smart’</a:t>
            </a:r>
          </a:p>
          <a:p>
            <a:r>
              <a:rPr lang="en-US" dirty="0" smtClean="0"/>
              <a:t>The Arduino can set pins to HIGH or LOW</a:t>
            </a:r>
          </a:p>
          <a:p>
            <a:r>
              <a:rPr lang="en-US" dirty="0" smtClean="0"/>
              <a:t>The Arduino can read pins as either HIGH or LOW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777" y="4596771"/>
            <a:ext cx="6062382" cy="21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3 </a:t>
            </a:r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Arduino</a:t>
            </a:r>
          </a:p>
          <a:p>
            <a:r>
              <a:rPr lang="en-US" dirty="0" smtClean="0"/>
              <a:t>Breadboard</a:t>
            </a:r>
          </a:p>
          <a:p>
            <a:r>
              <a:rPr lang="en-US" dirty="0" smtClean="0"/>
              <a:t>USB Cable</a:t>
            </a:r>
          </a:p>
          <a:p>
            <a:r>
              <a:rPr lang="en-US" dirty="0" smtClean="0"/>
              <a:t>1 DHT11 Humidity / Temperature Sensor</a:t>
            </a:r>
          </a:p>
          <a:p>
            <a:r>
              <a:rPr lang="en-US" dirty="0" smtClean="0"/>
              <a:t>3 Male-Female wires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32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</a:t>
            </a:r>
            <a:r>
              <a:rPr lang="en-US" dirty="0" smtClean="0"/>
              <a:t>1 - Wiring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059" y="2366682"/>
            <a:ext cx="5299229" cy="3402106"/>
          </a:xfrm>
        </p:spPr>
      </p:pic>
      <p:sp>
        <p:nvSpPr>
          <p:cNvPr id="5" name="TextBox 4"/>
          <p:cNvSpPr txBox="1"/>
          <p:nvPr/>
        </p:nvSpPr>
        <p:spPr>
          <a:xfrm>
            <a:off x="6386288" y="1621282"/>
            <a:ext cx="470669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Make sure the USB Cable is not plugged into the PC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Place a Male-Female connector running from the GND pin of the Arduino to the negative pin of the DHT11 (black wire in example)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Place a </a:t>
            </a:r>
            <a:r>
              <a:rPr lang="en-US" dirty="0"/>
              <a:t>Male-Female connector running from the </a:t>
            </a:r>
            <a:r>
              <a:rPr lang="en-US" dirty="0" smtClean="0"/>
              <a:t>5V pin </a:t>
            </a:r>
            <a:r>
              <a:rPr lang="en-US" dirty="0"/>
              <a:t>of the Arduino to the </a:t>
            </a:r>
            <a:r>
              <a:rPr lang="en-US" dirty="0" smtClean="0"/>
              <a:t>middle pin </a:t>
            </a:r>
            <a:r>
              <a:rPr lang="en-US" dirty="0"/>
              <a:t>of the </a:t>
            </a:r>
            <a:r>
              <a:rPr lang="en-US" dirty="0" smtClean="0"/>
              <a:t>DHT11 (</a:t>
            </a:r>
            <a:r>
              <a:rPr lang="en-US" dirty="0" smtClean="0">
                <a:solidFill>
                  <a:srgbClr val="FF0000"/>
                </a:solidFill>
              </a:rPr>
              <a:t>red</a:t>
            </a:r>
            <a:r>
              <a:rPr lang="en-US" dirty="0" smtClean="0"/>
              <a:t> wire in example)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Place a </a:t>
            </a:r>
            <a:r>
              <a:rPr lang="en-US" dirty="0"/>
              <a:t>Male-Female connector running from the </a:t>
            </a:r>
            <a:r>
              <a:rPr lang="en-US" dirty="0" smtClean="0"/>
              <a:t>2 pin </a:t>
            </a:r>
            <a:r>
              <a:rPr lang="en-US" dirty="0"/>
              <a:t>of the Arduino to the </a:t>
            </a:r>
            <a:r>
              <a:rPr lang="en-US" dirty="0" smtClean="0"/>
              <a:t>‘S pin </a:t>
            </a:r>
            <a:r>
              <a:rPr lang="en-US" dirty="0"/>
              <a:t>of the </a:t>
            </a:r>
            <a:r>
              <a:rPr lang="en-US" dirty="0" smtClean="0"/>
              <a:t>DHT11 (</a:t>
            </a:r>
            <a:r>
              <a:rPr lang="en-US" dirty="0" smtClean="0">
                <a:solidFill>
                  <a:srgbClr val="0070C0"/>
                </a:solidFill>
              </a:rPr>
              <a:t>blue</a:t>
            </a:r>
            <a:r>
              <a:rPr lang="en-US" dirty="0" smtClean="0"/>
              <a:t> wire in example)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81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 – Power the Arduino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059" y="2366682"/>
            <a:ext cx="5299229" cy="3402106"/>
          </a:xfrm>
        </p:spPr>
      </p:pic>
      <p:sp>
        <p:nvSpPr>
          <p:cNvPr id="5" name="TextBox 4"/>
          <p:cNvSpPr txBox="1"/>
          <p:nvPr/>
        </p:nvSpPr>
        <p:spPr>
          <a:xfrm>
            <a:off x="6386288" y="3241652"/>
            <a:ext cx="47066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Plug </a:t>
            </a:r>
            <a:r>
              <a:rPr lang="en-US" dirty="0"/>
              <a:t>the Arduino into the USB Cable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Plug the USB Cable into the </a:t>
            </a:r>
            <a:r>
              <a:rPr lang="en-US" dirty="0" smtClean="0"/>
              <a:t>PC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93682" y="3529853"/>
            <a:ext cx="793377" cy="393082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23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 – Program the Arduino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61872" y="1829711"/>
            <a:ext cx="8312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Open Sketch </a:t>
            </a:r>
            <a:r>
              <a:rPr lang="en-US" b="1" dirty="0"/>
              <a:t>dht11.ino</a:t>
            </a:r>
            <a:r>
              <a:rPr lang="en-US" dirty="0"/>
              <a:t> in the </a:t>
            </a:r>
            <a:r>
              <a:rPr lang="en-US" b="1" dirty="0" smtClean="0"/>
              <a:t>dht11</a:t>
            </a:r>
            <a:r>
              <a:rPr lang="en-US" dirty="0" smtClean="0"/>
              <a:t> directory/folder</a:t>
            </a:r>
            <a:endParaRPr lang="en-US" dirty="0">
              <a:solidFill>
                <a:srgbClr val="0070C0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Select Tools -&gt; Port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759" y="5420149"/>
            <a:ext cx="4343400" cy="838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759" y="2862400"/>
            <a:ext cx="3023259" cy="19696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61872" y="4941458"/>
            <a:ext cx="3074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mtClean="0"/>
              <a:t>Click the Upload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6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4 – Open the Serial Monitor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86288" y="3241652"/>
            <a:ext cx="4706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Go to Tools and select ‘Serial Monitor’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587" y="2148400"/>
            <a:ext cx="4851706" cy="3364893"/>
          </a:xfrm>
        </p:spPr>
      </p:pic>
    </p:spTree>
    <p:extLst>
      <p:ext uri="{BB962C8B-B14F-4D97-AF65-F5344CB8AC3E}">
        <p14:creationId xmlns:p14="http://schemas.microsoft.com/office/powerpoint/2010/main" val="47250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WS2811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60984" y="623277"/>
            <a:ext cx="5750169" cy="575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037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9692640" cy="4351337"/>
          </a:xfrm>
        </p:spPr>
        <p:txBody>
          <a:bodyPr/>
          <a:lstStyle/>
          <a:p>
            <a:r>
              <a:rPr lang="en-US" sz="2800" b="1" dirty="0" smtClean="0"/>
              <a:t>Twitter</a:t>
            </a:r>
            <a:r>
              <a:rPr lang="en-US" sz="2800" dirty="0"/>
              <a:t>:</a:t>
            </a:r>
            <a:r>
              <a:rPr lang="en-US" sz="2800" dirty="0" smtClean="0"/>
              <a:t> @borq79</a:t>
            </a:r>
          </a:p>
          <a:p>
            <a:r>
              <a:rPr lang="en-US" sz="2800" b="1" dirty="0" smtClean="0"/>
              <a:t>Email: </a:t>
            </a:r>
            <a:r>
              <a:rPr lang="en-US" sz="2800" dirty="0" smtClean="0"/>
              <a:t>borq79@gmail.com</a:t>
            </a:r>
          </a:p>
          <a:p>
            <a:r>
              <a:rPr lang="en-US" sz="2800" b="1" dirty="0" err="1" smtClean="0"/>
              <a:t>Github</a:t>
            </a:r>
            <a:r>
              <a:rPr lang="en-US" sz="2800" b="1" dirty="0" smtClean="0"/>
              <a:t> Repo: </a:t>
            </a:r>
          </a:p>
          <a:p>
            <a:pPr lvl="1"/>
            <a:r>
              <a:rPr lang="en-US" sz="2400" dirty="0"/>
              <a:t>https://</a:t>
            </a:r>
            <a:r>
              <a:rPr lang="en-US" sz="2400" dirty="0" smtClean="0"/>
              <a:t>github.com/borq79/Cary-Area-Public-Library-Classes</a:t>
            </a:r>
          </a:p>
          <a:p>
            <a:pPr lvl="1"/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141009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4 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Arduino</a:t>
            </a:r>
          </a:p>
          <a:p>
            <a:r>
              <a:rPr lang="en-US" dirty="0" smtClean="0"/>
              <a:t>Breadboard</a:t>
            </a:r>
          </a:p>
          <a:p>
            <a:r>
              <a:rPr lang="en-US" dirty="0" smtClean="0"/>
              <a:t>USB Cable</a:t>
            </a:r>
          </a:p>
          <a:p>
            <a:r>
              <a:rPr lang="en-US" dirty="0" smtClean="0"/>
              <a:t>1 Neo Pixel Strip with 8 LEDs</a:t>
            </a:r>
          </a:p>
          <a:p>
            <a:r>
              <a:rPr lang="en-US" dirty="0" smtClean="0"/>
              <a:t>1 1000F Capacitor</a:t>
            </a:r>
          </a:p>
          <a:p>
            <a:r>
              <a:rPr lang="en-US" dirty="0" smtClean="0"/>
              <a:t>1 10K Ohm resistor</a:t>
            </a:r>
          </a:p>
          <a:p>
            <a:r>
              <a:rPr lang="en-US" dirty="0" smtClean="0"/>
              <a:t>3 Male-Female wires</a:t>
            </a:r>
          </a:p>
          <a:p>
            <a:r>
              <a:rPr lang="en-US" dirty="0"/>
              <a:t>9</a:t>
            </a:r>
            <a:r>
              <a:rPr lang="en-US" dirty="0" smtClean="0"/>
              <a:t> Male-Male wires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4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 – Wire the Rails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95455" y="1937287"/>
            <a:ext cx="470669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Make sure the USB Cable is not plugged into the PC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 a wire from GND pin on Arduino to </a:t>
            </a:r>
            <a:r>
              <a:rPr lang="en-US" dirty="0">
                <a:solidFill>
                  <a:srgbClr val="0070C0"/>
                </a:solidFill>
              </a:rPr>
              <a:t>b</a:t>
            </a:r>
            <a:r>
              <a:rPr lang="en-US" dirty="0" smtClean="0">
                <a:solidFill>
                  <a:srgbClr val="0070C0"/>
                </a:solidFill>
              </a:rPr>
              <a:t>lue </a:t>
            </a:r>
            <a:r>
              <a:rPr lang="en-US" dirty="0">
                <a:solidFill>
                  <a:srgbClr val="0070C0"/>
                </a:solidFill>
              </a:rPr>
              <a:t>r</a:t>
            </a:r>
            <a:r>
              <a:rPr lang="en-US" dirty="0" smtClean="0">
                <a:solidFill>
                  <a:srgbClr val="0070C0"/>
                </a:solidFill>
              </a:rPr>
              <a:t>ow </a:t>
            </a:r>
            <a:r>
              <a:rPr lang="en-US" dirty="0" smtClean="0"/>
              <a:t>on breadboard (</a:t>
            </a:r>
            <a:r>
              <a:rPr lang="en-US" dirty="0" smtClean="0">
                <a:solidFill>
                  <a:srgbClr val="00B050"/>
                </a:solidFill>
              </a:rPr>
              <a:t>green</a:t>
            </a:r>
            <a:r>
              <a:rPr lang="en-US" dirty="0" smtClean="0"/>
              <a:t> wire in example)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 a wire from 5V pin on Arduino to </a:t>
            </a:r>
            <a:r>
              <a:rPr lang="en-US" dirty="0">
                <a:solidFill>
                  <a:srgbClr val="FF0000"/>
                </a:solidFill>
              </a:rPr>
              <a:t>r</a:t>
            </a:r>
            <a:r>
              <a:rPr lang="en-US" dirty="0" smtClean="0">
                <a:solidFill>
                  <a:srgbClr val="FF0000"/>
                </a:solidFill>
              </a:rPr>
              <a:t>ed row </a:t>
            </a:r>
            <a:r>
              <a:rPr lang="en-US" dirty="0" smtClean="0"/>
              <a:t>on </a:t>
            </a:r>
            <a:r>
              <a:rPr lang="en-US" dirty="0"/>
              <a:t>breadboard 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FF0000"/>
                </a:solidFill>
              </a:rPr>
              <a:t>red</a:t>
            </a:r>
            <a:r>
              <a:rPr lang="en-US" dirty="0" smtClean="0"/>
              <a:t> wire </a:t>
            </a:r>
            <a:r>
              <a:rPr lang="en-US" dirty="0"/>
              <a:t>in example)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 a wire from pin 5 of the Arduino to I:2 (</a:t>
            </a:r>
            <a:r>
              <a:rPr lang="en-US" dirty="0" smtClean="0">
                <a:solidFill>
                  <a:srgbClr val="0070C0"/>
                </a:solidFill>
              </a:rPr>
              <a:t>blue</a:t>
            </a:r>
            <a:r>
              <a:rPr lang="en-US" dirty="0" smtClean="0"/>
              <a:t> wire </a:t>
            </a:r>
            <a:r>
              <a:rPr lang="en-US" dirty="0"/>
              <a:t>in example)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691322"/>
            <a:ext cx="4116952" cy="5110902"/>
          </a:xfrm>
        </p:spPr>
      </p:pic>
    </p:spTree>
    <p:extLst>
      <p:ext uri="{BB962C8B-B14F-4D97-AF65-F5344CB8AC3E}">
        <p14:creationId xmlns:p14="http://schemas.microsoft.com/office/powerpoint/2010/main" val="90139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 – Wire the LED Strip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09982" y="1937287"/>
            <a:ext cx="459217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 a wire from the </a:t>
            </a:r>
            <a:r>
              <a:rPr lang="en-US" dirty="0" smtClean="0">
                <a:solidFill>
                  <a:srgbClr val="0070C0"/>
                </a:solidFill>
              </a:rPr>
              <a:t>Blue Row </a:t>
            </a:r>
            <a:r>
              <a:rPr lang="en-US" dirty="0" smtClean="0"/>
              <a:t>on breadboard to the GND pin of the LED strip (</a:t>
            </a:r>
            <a:r>
              <a:rPr lang="en-US" dirty="0" smtClean="0">
                <a:solidFill>
                  <a:srgbClr val="00B050"/>
                </a:solidFill>
              </a:rPr>
              <a:t>green</a:t>
            </a:r>
            <a:r>
              <a:rPr lang="en-US" dirty="0" smtClean="0"/>
              <a:t> wire in example)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 a wire from the </a:t>
            </a:r>
            <a:r>
              <a:rPr lang="en-US" dirty="0" smtClean="0">
                <a:solidFill>
                  <a:srgbClr val="FF0000"/>
                </a:solidFill>
              </a:rPr>
              <a:t>Red Row </a:t>
            </a:r>
            <a:r>
              <a:rPr lang="en-US" dirty="0" smtClean="0"/>
              <a:t>on breadboard to the 5V pin of the LED </a:t>
            </a:r>
            <a:r>
              <a:rPr lang="en-US" dirty="0"/>
              <a:t>strip 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FF0000"/>
                </a:solidFill>
              </a:rPr>
              <a:t>red</a:t>
            </a:r>
            <a:r>
              <a:rPr lang="en-US" dirty="0" smtClean="0"/>
              <a:t> wire </a:t>
            </a:r>
            <a:r>
              <a:rPr lang="en-US" dirty="0"/>
              <a:t>in example)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 a wire from C:2 to the </a:t>
            </a:r>
            <a:r>
              <a:rPr lang="en-US" dirty="0" err="1" smtClean="0"/>
              <a:t>DIn</a:t>
            </a:r>
            <a:r>
              <a:rPr lang="en-US" dirty="0" smtClean="0"/>
              <a:t> pin of the LED strip (</a:t>
            </a:r>
            <a:r>
              <a:rPr lang="en-US" dirty="0" smtClean="0">
                <a:solidFill>
                  <a:srgbClr val="0070C0"/>
                </a:solidFill>
              </a:rPr>
              <a:t>blue</a:t>
            </a:r>
            <a:r>
              <a:rPr lang="en-US" dirty="0" smtClean="0"/>
              <a:t> wire </a:t>
            </a:r>
            <a:r>
              <a:rPr lang="en-US" dirty="0"/>
              <a:t>in example)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937287"/>
            <a:ext cx="4734214" cy="4351338"/>
          </a:xfrm>
        </p:spPr>
      </p:pic>
    </p:spTree>
    <p:extLst>
      <p:ext uri="{BB962C8B-B14F-4D97-AF65-F5344CB8AC3E}">
        <p14:creationId xmlns:p14="http://schemas.microsoft.com/office/powerpoint/2010/main" val="185358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 – Wire One Side of Button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09982" y="1937287"/>
            <a:ext cx="45921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 a wire from the </a:t>
            </a:r>
            <a:r>
              <a:rPr lang="en-US" dirty="0" smtClean="0">
                <a:solidFill>
                  <a:srgbClr val="FF0000"/>
                </a:solidFill>
              </a:rPr>
              <a:t>Red Row </a:t>
            </a:r>
            <a:r>
              <a:rPr lang="en-US" dirty="0" smtClean="0"/>
              <a:t>on breadboard to J:13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Run a wire from the </a:t>
            </a:r>
            <a:r>
              <a:rPr lang="en-US" dirty="0">
                <a:solidFill>
                  <a:srgbClr val="FF0000"/>
                </a:solidFill>
              </a:rPr>
              <a:t>Red Row </a:t>
            </a:r>
            <a:r>
              <a:rPr lang="en-US" dirty="0"/>
              <a:t>on breadboard to </a:t>
            </a:r>
            <a:r>
              <a:rPr lang="en-US" dirty="0" smtClean="0"/>
              <a:t>J:17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Run a wire from the </a:t>
            </a:r>
            <a:r>
              <a:rPr lang="en-US" dirty="0">
                <a:solidFill>
                  <a:srgbClr val="FF0000"/>
                </a:solidFill>
              </a:rPr>
              <a:t>Red Row </a:t>
            </a:r>
            <a:r>
              <a:rPr lang="en-US" dirty="0"/>
              <a:t>on breadboard to </a:t>
            </a:r>
            <a:r>
              <a:rPr lang="en-US" dirty="0" smtClean="0"/>
              <a:t>J:21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937287"/>
            <a:ext cx="4699445" cy="4351338"/>
          </a:xfrm>
        </p:spPr>
      </p:pic>
    </p:spTree>
    <p:extLst>
      <p:ext uri="{BB962C8B-B14F-4D97-AF65-F5344CB8AC3E}">
        <p14:creationId xmlns:p14="http://schemas.microsoft.com/office/powerpoint/2010/main" val="113551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4 – Wire Other Side of Button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09982" y="1937287"/>
            <a:ext cx="45921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 a wire from pin 11 of the </a:t>
            </a:r>
            <a:r>
              <a:rPr lang="en-US" dirty="0" err="1" smtClean="0"/>
              <a:t>Arudino</a:t>
            </a:r>
            <a:r>
              <a:rPr lang="en-US" dirty="0" smtClean="0"/>
              <a:t> to J:15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Run a wire from pin </a:t>
            </a:r>
            <a:r>
              <a:rPr lang="en-US" dirty="0" smtClean="0"/>
              <a:t>12 </a:t>
            </a:r>
            <a:r>
              <a:rPr lang="en-US" dirty="0"/>
              <a:t>of the </a:t>
            </a:r>
            <a:r>
              <a:rPr lang="en-US" dirty="0" err="1"/>
              <a:t>Arudino</a:t>
            </a:r>
            <a:r>
              <a:rPr lang="en-US" dirty="0"/>
              <a:t> to </a:t>
            </a:r>
            <a:r>
              <a:rPr lang="en-US" dirty="0" smtClean="0"/>
              <a:t>J:19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Run a wire from pin </a:t>
            </a:r>
            <a:r>
              <a:rPr lang="en-US" dirty="0" smtClean="0"/>
              <a:t>13 </a:t>
            </a:r>
            <a:r>
              <a:rPr lang="en-US" dirty="0"/>
              <a:t>of the </a:t>
            </a:r>
            <a:r>
              <a:rPr lang="en-US" dirty="0" err="1"/>
              <a:t>Arudino</a:t>
            </a:r>
            <a:r>
              <a:rPr lang="en-US" dirty="0"/>
              <a:t> to </a:t>
            </a:r>
            <a:r>
              <a:rPr lang="en-US" dirty="0" smtClean="0"/>
              <a:t>J:23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691322"/>
            <a:ext cx="4678199" cy="4351338"/>
          </a:xfrm>
        </p:spPr>
      </p:pic>
    </p:spTree>
    <p:extLst>
      <p:ext uri="{BB962C8B-B14F-4D97-AF65-F5344CB8AC3E}">
        <p14:creationId xmlns:p14="http://schemas.microsoft.com/office/powerpoint/2010/main" val="323106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5 – Button Placement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09982" y="1937287"/>
            <a:ext cx="45921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Place the 3 buttons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One in F:13 and F:15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One in F:17 and F:19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One in F:21 and F:23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691321"/>
            <a:ext cx="4991511" cy="4521219"/>
          </a:xfrm>
        </p:spPr>
      </p:pic>
    </p:spTree>
    <p:extLst>
      <p:ext uri="{BB962C8B-B14F-4D97-AF65-F5344CB8AC3E}">
        <p14:creationId xmlns:p14="http://schemas.microsoft.com/office/powerpoint/2010/main" val="167314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6 – Components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219264" y="1937287"/>
            <a:ext cx="42828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Place the Resistor over the gap  on F:2 and D:2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Place the capacitor with the long leg in the </a:t>
            </a:r>
            <a:r>
              <a:rPr lang="en-US" dirty="0">
                <a:solidFill>
                  <a:srgbClr val="FF0000"/>
                </a:solidFill>
              </a:rPr>
              <a:t>Red Row </a:t>
            </a:r>
            <a:r>
              <a:rPr lang="en-US" dirty="0" smtClean="0"/>
              <a:t>and the short leg in the </a:t>
            </a:r>
            <a:r>
              <a:rPr lang="en-US" dirty="0" smtClean="0">
                <a:solidFill>
                  <a:srgbClr val="0070C0"/>
                </a:solidFill>
              </a:rPr>
              <a:t>Blue Row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691322"/>
            <a:ext cx="4878104" cy="4648966"/>
          </a:xfrm>
        </p:spPr>
      </p:pic>
    </p:spTree>
    <p:extLst>
      <p:ext uri="{BB962C8B-B14F-4D97-AF65-F5344CB8AC3E}">
        <p14:creationId xmlns:p14="http://schemas.microsoft.com/office/powerpoint/2010/main" val="27686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7 – Power the Arduino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219264" y="1937287"/>
            <a:ext cx="42828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Plug the Arduino into the USB Cable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Plug the USB Cable into the PC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691322"/>
            <a:ext cx="4878104" cy="4648966"/>
          </a:xfrm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5786294" y="3294529"/>
            <a:ext cx="910341" cy="87406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073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8 – Program the Arduino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61872" y="1829711"/>
            <a:ext cx="95630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Open Sketch </a:t>
            </a:r>
            <a:r>
              <a:rPr lang="en-US" b="1" dirty="0" err="1" smtClean="0"/>
              <a:t>button_driven_led.ino</a:t>
            </a:r>
            <a:r>
              <a:rPr lang="en-US" dirty="0" smtClean="0"/>
              <a:t> in the </a:t>
            </a:r>
            <a:r>
              <a:rPr lang="en-US" b="1" dirty="0" err="1" smtClean="0"/>
              <a:t>button_drive_led</a:t>
            </a:r>
            <a:r>
              <a:rPr lang="en-US" dirty="0" smtClean="0"/>
              <a:t> directory/folder</a:t>
            </a:r>
          </a:p>
          <a:p>
            <a:pPr marL="285750" indent="-285750">
              <a:buFont typeface="Arial" charset="0"/>
              <a:buChar char="•"/>
            </a:pPr>
            <a:endParaRPr lang="en-US" dirty="0">
              <a:solidFill>
                <a:srgbClr val="0070C0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Select Tools -&gt; Port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759" y="5420149"/>
            <a:ext cx="4343400" cy="838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759" y="2862400"/>
            <a:ext cx="3023259" cy="19696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61872" y="4941458"/>
            <a:ext cx="3074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mtClean="0"/>
              <a:t>Click the Upload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63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Guided Learning in Kits / Books</a:t>
            </a:r>
          </a:p>
          <a:p>
            <a:r>
              <a:rPr lang="en-US" dirty="0" smtClean="0"/>
              <a:t>Online Tools</a:t>
            </a:r>
          </a:p>
          <a:p>
            <a:pPr lvl="1"/>
            <a:r>
              <a:rPr lang="en-US" dirty="0"/>
              <a:t>Spark Fun - https://</a:t>
            </a:r>
            <a:r>
              <a:rPr lang="en-US" dirty="0" err="1"/>
              <a:t>www.sparkfun.com</a:t>
            </a:r>
            <a:r>
              <a:rPr lang="en-US" dirty="0"/>
              <a:t>/</a:t>
            </a:r>
            <a:endParaRPr lang="en-US" dirty="0" smtClean="0"/>
          </a:p>
          <a:p>
            <a:r>
              <a:rPr lang="en-US" dirty="0" smtClean="0"/>
              <a:t>What you can do when you got it all down: </a:t>
            </a:r>
            <a:r>
              <a:rPr lang="en-US" dirty="0">
                <a:hlinkClick r:id="rId2"/>
              </a:rPr>
              <a:t>https://youtu.be/ahpPqD7Ju5w?t=17s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191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Intro (5 Minutes)</a:t>
            </a:r>
          </a:p>
          <a:p>
            <a:r>
              <a:rPr lang="en-US" b="1" dirty="0" smtClean="0"/>
              <a:t>Quick Basics </a:t>
            </a:r>
            <a:r>
              <a:rPr lang="en-US" b="1" smtClean="0"/>
              <a:t>(15 </a:t>
            </a:r>
            <a:r>
              <a:rPr lang="en-US" b="1" dirty="0" smtClean="0"/>
              <a:t>Minutes)</a:t>
            </a:r>
          </a:p>
          <a:p>
            <a:r>
              <a:rPr lang="en-US" b="1" dirty="0" smtClean="0"/>
              <a:t>Project </a:t>
            </a:r>
            <a:r>
              <a:rPr lang="en-US" b="1" dirty="0"/>
              <a:t>1</a:t>
            </a:r>
            <a:r>
              <a:rPr lang="en-US" b="1" dirty="0" smtClean="0"/>
              <a:t> (15 Minutes)</a:t>
            </a:r>
          </a:p>
          <a:p>
            <a:pPr lvl="1"/>
            <a:r>
              <a:rPr lang="en-US" dirty="0" smtClean="0"/>
              <a:t>Bring and LED to life</a:t>
            </a:r>
          </a:p>
          <a:p>
            <a:r>
              <a:rPr lang="en-US" b="1" dirty="0" smtClean="0"/>
              <a:t>So What Just Happened? (15 Minutes)</a:t>
            </a:r>
          </a:p>
          <a:p>
            <a:pPr lvl="1"/>
            <a:r>
              <a:rPr lang="en-US" dirty="0" smtClean="0"/>
              <a:t>Basic Circuit</a:t>
            </a:r>
          </a:p>
          <a:p>
            <a:pPr lvl="1"/>
            <a:r>
              <a:rPr lang="en-US" dirty="0" smtClean="0"/>
              <a:t>What is an LED</a:t>
            </a:r>
          </a:p>
          <a:p>
            <a:pPr lvl="1"/>
            <a:r>
              <a:rPr lang="en-US" dirty="0" smtClean="0"/>
              <a:t>Voltage / Current / Resistance</a:t>
            </a:r>
          </a:p>
          <a:p>
            <a:r>
              <a:rPr lang="en-US" b="1" dirty="0" smtClean="0"/>
              <a:t>Project 2 (20 Minutes)</a:t>
            </a:r>
          </a:p>
          <a:p>
            <a:pPr lvl="1"/>
            <a:r>
              <a:rPr lang="en-US" dirty="0" smtClean="0"/>
              <a:t>Introducing a button into the circuit</a:t>
            </a:r>
          </a:p>
          <a:p>
            <a:r>
              <a:rPr lang="en-US" b="1" dirty="0"/>
              <a:t>Project </a:t>
            </a:r>
            <a:r>
              <a:rPr lang="en-US" b="1" dirty="0" smtClean="0"/>
              <a:t>3 (15 </a:t>
            </a:r>
            <a:r>
              <a:rPr lang="en-US" b="1" dirty="0"/>
              <a:t>Minutes)</a:t>
            </a:r>
          </a:p>
          <a:p>
            <a:pPr lvl="1"/>
            <a:r>
              <a:rPr lang="en-US" dirty="0" smtClean="0"/>
              <a:t>Reading the Temperature of the Room</a:t>
            </a:r>
            <a:endParaRPr lang="en-US" dirty="0"/>
          </a:p>
          <a:p>
            <a:r>
              <a:rPr lang="en-US" b="1" dirty="0"/>
              <a:t>Project </a:t>
            </a:r>
            <a:r>
              <a:rPr lang="en-US" b="1" dirty="0" smtClean="0"/>
              <a:t>4 (25 </a:t>
            </a:r>
            <a:r>
              <a:rPr lang="en-US" b="1" dirty="0"/>
              <a:t>Minutes)</a:t>
            </a:r>
          </a:p>
          <a:p>
            <a:pPr lvl="1"/>
            <a:r>
              <a:rPr lang="en-US" dirty="0" smtClean="0"/>
              <a:t>Multicolor LEDs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58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Kits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$55 </a:t>
            </a:r>
            <a:r>
              <a:rPr lang="en-US" dirty="0" err="1" smtClean="0"/>
              <a:t>Vilros</a:t>
            </a:r>
            <a:r>
              <a:rPr lang="en-US" dirty="0" smtClean="0"/>
              <a:t> Ultimate Starter Kit</a:t>
            </a: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www.vilros.com/ultimate-starter-kit.html</a:t>
            </a:r>
            <a:endParaRPr lang="en-US" dirty="0" smtClean="0"/>
          </a:p>
          <a:p>
            <a:r>
              <a:rPr lang="en-US" dirty="0" smtClean="0"/>
              <a:t>$3 DHT11 Humidity and Temperature Sensor</a:t>
            </a:r>
          </a:p>
          <a:p>
            <a:r>
              <a:rPr lang="en-US" dirty="0">
                <a:hlinkClick r:id="rId3"/>
              </a:rPr>
              <a:t>http://www.dxsoul.com/product/arduino-digital-temperature-humidity-sensor-module-901121350#.</a:t>
            </a:r>
            <a:r>
              <a:rPr lang="en-US" dirty="0" smtClean="0">
                <a:hlinkClick r:id="rId3"/>
              </a:rPr>
              <a:t>V0IP45MrJMP</a:t>
            </a:r>
            <a:endParaRPr lang="en-US" dirty="0" smtClean="0"/>
          </a:p>
          <a:p>
            <a:r>
              <a:rPr lang="en-US" dirty="0" smtClean="0"/>
              <a:t>$8 LED Strip</a:t>
            </a:r>
          </a:p>
          <a:p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www.amazon.com/NulSom-NeoPixel-Rainbow-Stick-Arduino/dp/B00PTEP14W/ref=sr_1_1?ie=UTF8&amp;qid=1452991973&amp;sr=8-1&amp;keywords=neopixel+stick</a:t>
            </a:r>
            <a:endParaRPr lang="en-US" dirty="0"/>
          </a:p>
          <a:p>
            <a:r>
              <a:rPr lang="en-US" dirty="0" smtClean="0"/>
              <a:t>$3 20 pc. Capacitor Pack</a:t>
            </a:r>
          </a:p>
          <a:p>
            <a:r>
              <a:rPr lang="en-US" dirty="0">
                <a:hlinkClick r:id="rId5"/>
              </a:rPr>
              <a:t>http://www.dx.com/p/16v-1000uf-aluminum-motherboard-capacitors-20-piece-pack-127865#.</a:t>
            </a:r>
            <a:r>
              <a:rPr lang="en-US" dirty="0" smtClean="0">
                <a:hlinkClick r:id="rId5"/>
              </a:rPr>
              <a:t>V0IQv5MrJMM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767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Breadboard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012041" y="1004911"/>
            <a:ext cx="4908584" cy="64089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819465" y="3792070"/>
            <a:ext cx="28238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Where is C:19?</a:t>
            </a:r>
            <a:endParaRPr lang="en-US" sz="3600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3933265" y="2783541"/>
            <a:ext cx="4000500" cy="894230"/>
          </a:xfrm>
          <a:prstGeom prst="straightConnector1">
            <a:avLst/>
          </a:prstGeom>
          <a:ln w="57150">
            <a:solidFill>
              <a:srgbClr val="FF0000">
                <a:alpha val="95000"/>
              </a:srgbClr>
            </a:solidFill>
            <a:tailEnd type="stealt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132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 Like Battleship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815" y="1828800"/>
            <a:ext cx="5895220" cy="4351338"/>
          </a:xfrm>
        </p:spPr>
      </p:pic>
    </p:spTree>
    <p:extLst>
      <p:ext uri="{BB962C8B-B14F-4D97-AF65-F5344CB8AC3E}">
        <p14:creationId xmlns:p14="http://schemas.microsoft.com/office/powerpoint/2010/main" val="900128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Wiring up a Circuit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63" y="1882669"/>
            <a:ext cx="8594725" cy="4243600"/>
          </a:xfrm>
        </p:spPr>
      </p:pic>
    </p:spTree>
    <p:extLst>
      <p:ext uri="{BB962C8B-B14F-4D97-AF65-F5344CB8AC3E}">
        <p14:creationId xmlns:p14="http://schemas.microsoft.com/office/powerpoint/2010/main" val="44430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1 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Arduino</a:t>
            </a:r>
          </a:p>
          <a:p>
            <a:r>
              <a:rPr lang="en-US" dirty="0" smtClean="0"/>
              <a:t>Breadboard</a:t>
            </a:r>
          </a:p>
          <a:p>
            <a:r>
              <a:rPr lang="en-US" dirty="0" smtClean="0"/>
              <a:t>USB Cable</a:t>
            </a:r>
          </a:p>
          <a:p>
            <a:r>
              <a:rPr lang="en-US" dirty="0" smtClean="0"/>
              <a:t>3 Male-Male wires</a:t>
            </a:r>
          </a:p>
          <a:p>
            <a:r>
              <a:rPr lang="en-US" dirty="0" smtClean="0"/>
              <a:t>1 330 Ohm resistor</a:t>
            </a:r>
          </a:p>
          <a:p>
            <a:r>
              <a:rPr lang="en-US" dirty="0" smtClean="0"/>
              <a:t>1 LED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77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1450</TotalTime>
  <Words>1059</Words>
  <Application>Microsoft Macintosh PowerPoint</Application>
  <PresentationFormat>Widescreen</PresentationFormat>
  <Paragraphs>189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Century Schoolbook</vt:lpstr>
      <vt:lpstr>Wingdings 2</vt:lpstr>
      <vt:lpstr>Arial</vt:lpstr>
      <vt:lpstr>View</vt:lpstr>
      <vt:lpstr>Introduction to the Arduino</vt:lpstr>
      <vt:lpstr>About Me</vt:lpstr>
      <vt:lpstr>Contact</vt:lpstr>
      <vt:lpstr>Agenda</vt:lpstr>
      <vt:lpstr>Your Kits</vt:lpstr>
      <vt:lpstr>Breadboard</vt:lpstr>
      <vt:lpstr>Just Like Battleship</vt:lpstr>
      <vt:lpstr>Wiring up a Circuit</vt:lpstr>
      <vt:lpstr>Project 1 Parts List</vt:lpstr>
      <vt:lpstr>Step 1 – Wire up the Rails</vt:lpstr>
      <vt:lpstr>Step 2 – Place Resistor</vt:lpstr>
      <vt:lpstr>Step 3 – Place LED</vt:lpstr>
      <vt:lpstr>Step 4 – Apply Power</vt:lpstr>
      <vt:lpstr>So What Just Happened?</vt:lpstr>
      <vt:lpstr>Water Analogy</vt:lpstr>
      <vt:lpstr>LEDs</vt:lpstr>
      <vt:lpstr>Why is one lead longer?</vt:lpstr>
      <vt:lpstr>Project 2 Parts List</vt:lpstr>
      <vt:lpstr>Step 1 – Move the Wires</vt:lpstr>
      <vt:lpstr>Step 2 – Place the Button</vt:lpstr>
      <vt:lpstr>Step 3 – Apply Power</vt:lpstr>
      <vt:lpstr>Button as a Switch</vt:lpstr>
      <vt:lpstr>Project 3 - Let’s ’Read’ Something</vt:lpstr>
      <vt:lpstr>Project 3 Parts List</vt:lpstr>
      <vt:lpstr>Step 1 - Wiring</vt:lpstr>
      <vt:lpstr>Step 2 – Power the Arduino</vt:lpstr>
      <vt:lpstr>Step 3 – Program the Arduino</vt:lpstr>
      <vt:lpstr>Step 4 – Open the Serial Monitor</vt:lpstr>
      <vt:lpstr>WS2811</vt:lpstr>
      <vt:lpstr>Project 4 Parts List</vt:lpstr>
      <vt:lpstr>Step 1 – Wire the Rails</vt:lpstr>
      <vt:lpstr>Step 2 – Wire the LED Strip</vt:lpstr>
      <vt:lpstr>Step 3 – Wire One Side of Button</vt:lpstr>
      <vt:lpstr>Step 4 – Wire Other Side of Button</vt:lpstr>
      <vt:lpstr>Step 5 – Button Placement</vt:lpstr>
      <vt:lpstr>Step 6 – Components</vt:lpstr>
      <vt:lpstr>Step 7 – Power the Arduino</vt:lpstr>
      <vt:lpstr>Step 8 – Program the Arduino</vt:lpstr>
      <vt:lpstr>What Next?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and Photoresistors</dc:title>
  <dc:creator>Brock, Ryan</dc:creator>
  <cp:lastModifiedBy>Brock, Ryan</cp:lastModifiedBy>
  <cp:revision>50</cp:revision>
  <dcterms:created xsi:type="dcterms:W3CDTF">2016-03-05T22:58:38Z</dcterms:created>
  <dcterms:modified xsi:type="dcterms:W3CDTF">2016-05-22T20:15:27Z</dcterms:modified>
</cp:coreProperties>
</file>

<file path=docProps/thumbnail.jpeg>
</file>